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71" d="100"/>
          <a:sy n="71" d="100"/>
        </p:scale>
        <p:origin x="84"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 name="Picture 8" descr="HD-PanelTitle-GrommetsCombine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dirty="0"/>
              <a:pPr/>
              <a:t>‹#›</a:t>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4" name="Text Placeholder 2"/>
          <p:cNvSpPr>
            <a:spLocks noGrp="1"/>
          </p:cNvSpPr>
          <p:nvPr>
            <p:ph type="body" idx="13"/>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1" name="Text Placeholder 2"/>
          <p:cNvSpPr>
            <a:spLocks noGrp="1"/>
          </p:cNvSpPr>
          <p:nvPr>
            <p:ph type="body" idx="13"/>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3" name="Text Placeholder 2"/>
          <p:cNvSpPr>
            <a:spLocks noGrp="1"/>
          </p:cNvSpPr>
          <p:nvPr>
            <p:ph type="body" idx="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5398" y="982132"/>
            <a:ext cx="7433025" cy="4893734"/>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5BFA754-D5C3-4E66-96A6-867B257F58DC}" type="datetimeFigureOut">
              <a:rPr lang="en-US" dirty="0"/>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98448"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81344" y="2560320"/>
            <a:ext cx="4718304" cy="3310128"/>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dirty="0"/>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95400"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95400"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80671" y="2658533"/>
            <a:ext cx="4718304" cy="576262"/>
          </a:xfrm>
        </p:spPr>
        <p:txBody>
          <a:bodyPr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0671" y="3243262"/>
            <a:ext cx="4718304" cy="2632605"/>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418668" y="982131"/>
            <a:ext cx="5469466" cy="4893735"/>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HD-PanelContent-GrommetsCombined.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5/4/2021</a:t>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8" r:id="rId2"/>
    <p:sldLayoutId id="2147483651" r:id="rId3"/>
    <p:sldLayoutId id="2147483669"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NURSES HIGH LEVEL OF EDUCATION</a:t>
            </a:r>
          </a:p>
        </p:txBody>
      </p:sp>
      <p:sp>
        <p:nvSpPr>
          <p:cNvPr id="3" name="Content Placeholder 2"/>
          <p:cNvSpPr>
            <a:spLocks noGrp="1"/>
          </p:cNvSpPr>
          <p:nvPr>
            <p:ph idx="1"/>
          </p:nvPr>
        </p:nvSpPr>
        <p:spPr>
          <a:xfrm>
            <a:off x="4329952" y="2435908"/>
            <a:ext cx="6324597" cy="3318936"/>
          </a:xfrm>
        </p:spPr>
        <p:txBody>
          <a:bodyPr/>
          <a:lstStyle/>
          <a:p>
            <a:pPr marL="0" indent="0">
              <a:buNone/>
            </a:pPr>
            <a:r>
              <a:rPr lang="en-US" sz="2000" dirty="0">
                <a:latin typeface="Times New Roman" panose="02020603050405020304" pitchFamily="18" charset="0"/>
                <a:cs typeface="Times New Roman" panose="02020603050405020304" pitchFamily="18" charset="0"/>
              </a:rPr>
              <a:t>Student’s Name</a:t>
            </a:r>
          </a:p>
          <a:p>
            <a:pPr marL="0" indent="0">
              <a:buNone/>
            </a:pPr>
            <a:r>
              <a:rPr lang="en-US" sz="2000" dirty="0">
                <a:latin typeface="Times New Roman" panose="02020603050405020304" pitchFamily="18" charset="0"/>
                <a:cs typeface="Times New Roman" panose="02020603050405020304" pitchFamily="18" charset="0"/>
              </a:rPr>
              <a:t>Institution Affiliation</a:t>
            </a:r>
          </a:p>
          <a:p>
            <a:pPr marL="0" indent="0">
              <a:buNone/>
            </a:pPr>
            <a:r>
              <a:rPr lang="en-US" sz="2000" dirty="0">
                <a:latin typeface="Times New Roman" panose="02020603050405020304" pitchFamily="18" charset="0"/>
                <a:cs typeface="Times New Roman" panose="02020603050405020304" pitchFamily="18" charset="0"/>
              </a:rPr>
              <a:t>Date of Submission</a:t>
            </a:r>
          </a:p>
          <a:p>
            <a:endParaRPr lang="en-US" dirty="0"/>
          </a:p>
        </p:txBody>
      </p:sp>
    </p:spTree>
    <p:extLst>
      <p:ext uri="{BB962C8B-B14F-4D97-AF65-F5344CB8AC3E}">
        <p14:creationId xmlns:p14="http://schemas.microsoft.com/office/powerpoint/2010/main" val="2514646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t>OUTLINE</a:t>
            </a:r>
            <a:endParaRPr lang="en-US" sz="4800" dirty="0"/>
          </a:p>
        </p:txBody>
      </p:sp>
      <p:sp>
        <p:nvSpPr>
          <p:cNvPr id="3" name="Content Placeholder 2"/>
          <p:cNvSpPr>
            <a:spLocks noGrp="1"/>
          </p:cNvSpPr>
          <p:nvPr>
            <p:ph idx="1"/>
          </p:nvPr>
        </p:nvSpPr>
        <p:spPr>
          <a:xfrm>
            <a:off x="1577789" y="2543485"/>
            <a:ext cx="9601196" cy="3318936"/>
          </a:xfrm>
        </p:spPr>
        <p:txBody>
          <a:bodyPr/>
          <a:lstStyle/>
          <a:p>
            <a:pPr marL="0" indent="0">
              <a:buNone/>
            </a:pPr>
            <a:r>
              <a:rPr lang="en-US" sz="2000" dirty="0">
                <a:latin typeface="Times New Roman" panose="02020603050405020304" pitchFamily="18" charset="0"/>
                <a:cs typeface="Times New Roman" panose="02020603050405020304" pitchFamily="18" charset="0"/>
              </a:rPr>
              <a:t>1. The future of nursing and I will be talking about nurses achieving higher levels of education.</a:t>
            </a:r>
          </a:p>
          <a:p>
            <a:pPr marL="0" indent="0">
              <a:buNone/>
            </a:pPr>
            <a:r>
              <a:rPr lang="en-US" sz="2000" dirty="0">
                <a:latin typeface="Times New Roman" panose="02020603050405020304" pitchFamily="18" charset="0"/>
                <a:cs typeface="Times New Roman" panose="02020603050405020304" pitchFamily="18" charset="0"/>
              </a:rPr>
              <a:t>2.  The recommendation given by the institute of medicine on the advantage of nurses having a good education background and also</a:t>
            </a:r>
          </a:p>
          <a:p>
            <a:pPr marL="0" indent="0">
              <a:buNone/>
            </a:pPr>
            <a:r>
              <a:rPr lang="en-US" sz="2000" dirty="0">
                <a:latin typeface="Times New Roman" panose="02020603050405020304" pitchFamily="18" charset="0"/>
                <a:cs typeface="Times New Roman" panose="02020603050405020304" pitchFamily="18" charset="0"/>
              </a:rPr>
              <a:t>3. My own personal view on the need of higher education by the nurses</a:t>
            </a:r>
          </a:p>
          <a:p>
            <a:pPr marL="0" indent="0">
              <a:buNone/>
            </a:pPr>
            <a:r>
              <a:rPr lang="en-US" sz="2000" dirty="0">
                <a:latin typeface="Times New Roman" panose="02020603050405020304" pitchFamily="18" charset="0"/>
                <a:cs typeface="Times New Roman" panose="02020603050405020304" pitchFamily="18" charset="0"/>
              </a:rPr>
              <a:t>4.  If the recommendation by IOM has been achieved in the ten years since it was put in place and the changes that need to be looked at.</a:t>
            </a:r>
          </a:p>
          <a:p>
            <a:endParaRPr lang="en-US" dirty="0"/>
          </a:p>
        </p:txBody>
      </p:sp>
    </p:spTree>
    <p:extLst>
      <p:ext uri="{BB962C8B-B14F-4D97-AF65-F5344CB8AC3E}">
        <p14:creationId xmlns:p14="http://schemas.microsoft.com/office/powerpoint/2010/main" val="1489373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smtClean="0">
                <a:latin typeface="Times New Roman" panose="02020603050405020304" pitchFamily="18" charset="0"/>
                <a:cs typeface="Times New Roman" panose="02020603050405020304" pitchFamily="18" charset="0"/>
              </a:rPr>
              <a:t>INTRODUCTION</a:t>
            </a:r>
            <a:endParaRPr lang="en-US"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Future of Nursing Choose one of the following recommendations from the Future of Nursing IOM report (2010</a:t>
            </a:r>
            <a:r>
              <a:rPr lang="en-US" sz="2000" dirty="0" smtClean="0">
                <a:latin typeface="Times New Roman" panose="02020603050405020304" pitchFamily="18" charset="0"/>
                <a:cs typeface="Times New Roman" panose="02020603050405020304" pitchFamily="18" charset="0"/>
              </a:rPr>
              <a:t>)</a:t>
            </a:r>
          </a:p>
          <a:p>
            <a:r>
              <a:rPr lang="en-US" sz="2000" dirty="0" smtClean="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Nurses should achieve higher levels of education and training through an improved education system that promotes seamless academic progression.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Preparing </a:t>
            </a:r>
            <a:r>
              <a:rPr lang="en-US" sz="2000" dirty="0">
                <a:latin typeface="Times New Roman" panose="02020603050405020304" pitchFamily="18" charset="0"/>
                <a:cs typeface="Times New Roman" panose="02020603050405020304" pitchFamily="18" charset="0"/>
              </a:rPr>
              <a:t>a presentation for the class that reviews the IOM recommendation, </a:t>
            </a:r>
            <a:r>
              <a:rPr lang="en-US" sz="2000" dirty="0" smtClean="0">
                <a:latin typeface="Times New Roman" panose="02020603050405020304" pitchFamily="18" charset="0"/>
                <a:cs typeface="Times New Roman" panose="02020603050405020304" pitchFamily="18" charset="0"/>
              </a:rPr>
              <a:t>my </a:t>
            </a:r>
            <a:r>
              <a:rPr lang="en-US" sz="2000" dirty="0">
                <a:latin typeface="Times New Roman" panose="02020603050405020304" pitchFamily="18" charset="0"/>
                <a:cs typeface="Times New Roman" panose="02020603050405020304" pitchFamily="18" charset="0"/>
              </a:rPr>
              <a:t>interpretation of how this will positively impact the nursing profession (supported by evidence), what changes have been made as we approach the deadline of 2020, and what changes are still necessary. </a:t>
            </a:r>
          </a:p>
        </p:txBody>
      </p:sp>
    </p:spTree>
    <p:extLst>
      <p:ext uri="{BB962C8B-B14F-4D97-AF65-F5344CB8AC3E}">
        <p14:creationId xmlns:p14="http://schemas.microsoft.com/office/powerpoint/2010/main" val="203598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THE FUTURE OF NURSING AND WAY TO ACHIEVE HIGHER LEVELS OF EDUCATION</a:t>
            </a:r>
            <a:endParaRPr lang="en-US" sz="3600" dirty="0"/>
          </a:p>
        </p:txBody>
      </p:sp>
      <p:sp>
        <p:nvSpPr>
          <p:cNvPr id="3" name="Content Placeholder 2"/>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profession of nursing has many different pathways that can lead one to practice as a regular nurse. They include a hospital-based program, a bachelor's degree, and an associate's degree (</a:t>
            </a:r>
            <a:r>
              <a:rPr lang="en-US" sz="2000" dirty="0" err="1">
                <a:latin typeface="Times New Roman" panose="02020603050405020304" pitchFamily="18" charset="0"/>
                <a:cs typeface="Times New Roman" panose="02020603050405020304" pitchFamily="18" charset="0"/>
              </a:rPr>
              <a:t>Sundean</a:t>
            </a:r>
            <a:r>
              <a:rPr lang="en-US" sz="2000" dirty="0">
                <a:latin typeface="Times New Roman" panose="02020603050405020304" pitchFamily="18" charset="0"/>
                <a:cs typeface="Times New Roman" panose="02020603050405020304" pitchFamily="18" charset="0"/>
              </a:rPr>
              <a:t> et al., 2019). </a:t>
            </a:r>
            <a:endParaRPr lang="en-US" sz="2000" dirty="0" smtClean="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To achieve a uniform workforce, the IOM has called for an all-BSN crew at the entry-level to meet the new healthcare models. IOM has argued that higher education is </a:t>
            </a:r>
            <a:r>
              <a:rPr lang="en-US" sz="2000" dirty="0" smtClean="0">
                <a:latin typeface="Times New Roman" panose="02020603050405020304" pitchFamily="18" charset="0"/>
                <a:cs typeface="Times New Roman" panose="02020603050405020304" pitchFamily="18" charset="0"/>
              </a:rPr>
              <a:t>necessary </a:t>
            </a:r>
            <a:r>
              <a:rPr lang="en-US" sz="2000" dirty="0">
                <a:latin typeface="Times New Roman" panose="02020603050405020304" pitchFamily="18" charset="0"/>
                <a:cs typeface="Times New Roman" panose="02020603050405020304" pitchFamily="18" charset="0"/>
              </a:rPr>
              <a:t>as the healthcare field has </a:t>
            </a:r>
            <a:r>
              <a:rPr lang="en-US" sz="2000" dirty="0" smtClean="0">
                <a:latin typeface="Times New Roman" panose="02020603050405020304" pitchFamily="18" charset="0"/>
                <a:cs typeface="Times New Roman" panose="02020603050405020304" pitchFamily="18" charset="0"/>
              </a:rPr>
              <a:t>expanded.</a:t>
            </a:r>
          </a:p>
        </p:txBody>
      </p:sp>
    </p:spTree>
    <p:extLst>
      <p:ext uri="{BB962C8B-B14F-4D97-AF65-F5344CB8AC3E}">
        <p14:creationId xmlns:p14="http://schemas.microsoft.com/office/powerpoint/2010/main" val="4018626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2" y="1062814"/>
            <a:ext cx="9601196" cy="1303867"/>
          </a:xfrm>
        </p:spPr>
        <p:txBody>
          <a:bodyPr>
            <a:normAutofit fontScale="90000"/>
          </a:bodyPr>
          <a:lstStyle/>
          <a:p>
            <a:r>
              <a:rPr lang="en-US" dirty="0"/>
              <a:t>.  </a:t>
            </a:r>
            <a:r>
              <a:rPr lang="en-US" sz="5300" dirty="0" smtClean="0"/>
              <a:t>THE RECOMMENDATION  </a:t>
            </a:r>
            <a:r>
              <a:rPr lang="en-US" dirty="0"/>
              <a:t/>
            </a:r>
            <a:br>
              <a:rPr lang="en-US" dirty="0"/>
            </a:br>
            <a:endParaRPr lang="en-US" dirty="0"/>
          </a:p>
        </p:txBody>
      </p:sp>
      <p:sp>
        <p:nvSpPr>
          <p:cNvPr id="3" name="Content Placeholder 2"/>
          <p:cNvSpPr>
            <a:spLocks noGrp="1"/>
          </p:cNvSpPr>
          <p:nvPr>
            <p:ph idx="1"/>
          </p:nvPr>
        </p:nvSpPr>
        <p:spPr/>
        <p:txBody>
          <a:bodyPr/>
          <a:lstStyle/>
          <a:p>
            <a:r>
              <a:rPr lang="en-US" sz="2000" dirty="0" smtClean="0">
                <a:latin typeface="Times New Roman" panose="02020603050405020304" pitchFamily="18" charset="0"/>
                <a:cs typeface="Times New Roman" panose="02020603050405020304" pitchFamily="18" charset="0"/>
              </a:rPr>
              <a:t>The recommendation </a:t>
            </a:r>
            <a:r>
              <a:rPr lang="en-US" sz="2000" dirty="0">
                <a:latin typeface="Times New Roman" panose="02020603050405020304" pitchFamily="18" charset="0"/>
                <a:cs typeface="Times New Roman" panose="02020603050405020304" pitchFamily="18" charset="0"/>
              </a:rPr>
              <a:t>issued in IOM's report and that I will be discussing was that nurses should achieve higher levels of education and training through an improved education system that promotes seamless academic </a:t>
            </a:r>
            <a:r>
              <a:rPr lang="en-US" sz="2000" dirty="0" smtClean="0">
                <a:latin typeface="Times New Roman" panose="02020603050405020304" pitchFamily="18" charset="0"/>
                <a:cs typeface="Times New Roman" panose="02020603050405020304" pitchFamily="18" charset="0"/>
              </a:rPr>
              <a:t>progression</a:t>
            </a:r>
          </a:p>
          <a:p>
            <a:r>
              <a:rPr lang="en-US" sz="2000" dirty="0">
                <a:latin typeface="Times New Roman" panose="02020603050405020304" pitchFamily="18" charset="0"/>
                <a:cs typeface="Times New Roman" panose="02020603050405020304" pitchFamily="18" charset="0"/>
              </a:rPr>
              <a:t>In 2010 November, the institute of medicine, commonly referred to as IOM, issued a report regarding the future of nurses and steps that need to be taken in empowering in leading change and advancing health</a:t>
            </a:r>
            <a:r>
              <a:rPr lang="en-US" dirty="0"/>
              <a:t>. </a:t>
            </a:r>
          </a:p>
          <a:p>
            <a:endParaRPr lang="en-US" dirty="0"/>
          </a:p>
        </p:txBody>
      </p:sp>
    </p:spTree>
    <p:extLst>
      <p:ext uri="{BB962C8B-B14F-4D97-AF65-F5344CB8AC3E}">
        <p14:creationId xmlns:p14="http://schemas.microsoft.com/office/powerpoint/2010/main" val="3781600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Times New Roman" panose="02020603050405020304" pitchFamily="18" charset="0"/>
                <a:cs typeface="Times New Roman" panose="02020603050405020304" pitchFamily="18" charset="0"/>
              </a:rPr>
              <a:t>MY OWN PERSONAL VIEW ON THE NEED OF HIGHER EDUCATION BY THE NURSES</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2000" dirty="0"/>
              <a:t>My interpretation of how higher education will impact nurses' revolves around education is the key. A learned person is always a step ahead. </a:t>
            </a:r>
            <a:endParaRPr lang="en-US" sz="2000" dirty="0" smtClean="0"/>
          </a:p>
          <a:p>
            <a:r>
              <a:rPr lang="en-US" sz="2000" dirty="0" smtClean="0"/>
              <a:t>Most </a:t>
            </a:r>
            <a:r>
              <a:rPr lang="en-US" sz="2000" dirty="0"/>
              <a:t>people don't regard nursing as quite a prestigious career, yet nurses spend more time with the patients than the doctors. </a:t>
            </a:r>
            <a:endParaRPr lang="en-US" sz="2000" dirty="0" smtClean="0"/>
          </a:p>
          <a:p>
            <a:r>
              <a:rPr lang="en-US" sz="2000" dirty="0" smtClean="0"/>
              <a:t>Once </a:t>
            </a:r>
            <a:r>
              <a:rPr lang="en-US" sz="2000" dirty="0"/>
              <a:t>the nurses have acquired a better education for themselves, the society members shall perceive them seriously and give them enough respect as doctors (O’Brien et al., 2018). </a:t>
            </a:r>
            <a:endParaRPr lang="en-US" sz="2000" dirty="0" smtClean="0"/>
          </a:p>
          <a:p>
            <a:r>
              <a:rPr lang="en-US" sz="2000" dirty="0" smtClean="0"/>
              <a:t>Further</a:t>
            </a:r>
            <a:r>
              <a:rPr lang="en-US" sz="2000" dirty="0"/>
              <a:t>, with the emergence of new diseases such as covid-19, the nurses must know how to act and handle patients with such an infectious disease. </a:t>
            </a:r>
          </a:p>
        </p:txBody>
      </p:sp>
    </p:spTree>
    <p:extLst>
      <p:ext uri="{BB962C8B-B14F-4D97-AF65-F5344CB8AC3E}">
        <p14:creationId xmlns:p14="http://schemas.microsoft.com/office/powerpoint/2010/main" val="1038424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Times New Roman" panose="02020603050405020304" pitchFamily="18" charset="0"/>
                <a:cs typeface="Times New Roman" panose="02020603050405020304" pitchFamily="18" charset="0"/>
              </a:rPr>
              <a:t>CHANGES MADE BY IOM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changes that have been achieved so far include an increase in the number of nurses who hold BSN degrees.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There </a:t>
            </a:r>
            <a:r>
              <a:rPr lang="en-US" sz="2000" dirty="0">
                <a:latin typeface="Times New Roman" panose="02020603050405020304" pitchFamily="18" charset="0"/>
                <a:cs typeface="Times New Roman" panose="02020603050405020304" pitchFamily="18" charset="0"/>
              </a:rPr>
              <a:t>has been an increase in the nursing workforce diversity that includes gender, ethnicity, and race. </a:t>
            </a:r>
            <a:endParaRPr lang="en-US" sz="2000" dirty="0" smtClean="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There </a:t>
            </a:r>
            <a:r>
              <a:rPr lang="en-US" sz="2000" dirty="0">
                <a:latin typeface="Times New Roman" panose="02020603050405020304" pitchFamily="18" charset="0"/>
                <a:cs typeface="Times New Roman" panose="02020603050405020304" pitchFamily="18" charset="0"/>
              </a:rPr>
              <a:t>has also been an expansion of student loans for nurses. What I feel needs to be changed is updating the nursing curriculum to accommodate the new emerging illness and enable the nurses to know how to handle patients with this illness, such as </a:t>
            </a:r>
            <a:r>
              <a:rPr lang="en-US" sz="2000" dirty="0" smtClean="0">
                <a:latin typeface="Times New Roman" panose="02020603050405020304" pitchFamily="18" charset="0"/>
                <a:cs typeface="Times New Roman" panose="02020603050405020304" pitchFamily="18" charset="0"/>
              </a:rPr>
              <a:t>covid-19</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8297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REFERENCES</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sz="1800" dirty="0">
                <a:latin typeface="Times New Roman" panose="02020603050405020304" pitchFamily="18" charset="0"/>
                <a:cs typeface="Times New Roman" panose="02020603050405020304" pitchFamily="18" charset="0"/>
              </a:rPr>
              <a:t>O’Brien, D., Knowlton, M., &amp; </a:t>
            </a:r>
            <a:r>
              <a:rPr lang="en-US" sz="1800" dirty="0" err="1">
                <a:latin typeface="Times New Roman" panose="02020603050405020304" pitchFamily="18" charset="0"/>
                <a:cs typeface="Times New Roman" panose="02020603050405020304" pitchFamily="18" charset="0"/>
              </a:rPr>
              <a:t>Whichello</a:t>
            </a:r>
            <a:r>
              <a:rPr lang="en-US" sz="1800" dirty="0">
                <a:latin typeface="Times New Roman" panose="02020603050405020304" pitchFamily="18" charset="0"/>
                <a:cs typeface="Times New Roman" panose="02020603050405020304" pitchFamily="18" charset="0"/>
              </a:rPr>
              <a:t>, R. (2018). Attention health care leaders: literature review deems baccalaureate nurses improve patient outcomes: nursing education perspectives, 39(4), E2-E6.</a:t>
            </a:r>
          </a:p>
          <a:p>
            <a:r>
              <a:rPr lang="en-US" sz="1800" dirty="0" err="1">
                <a:latin typeface="Times New Roman" panose="02020603050405020304" pitchFamily="18" charset="0"/>
                <a:cs typeface="Times New Roman" panose="02020603050405020304" pitchFamily="18" charset="0"/>
              </a:rPr>
              <a:t>Sundean</a:t>
            </a:r>
            <a:r>
              <a:rPr lang="en-US" sz="1800" dirty="0">
                <a:latin typeface="Times New Roman" panose="02020603050405020304" pitchFamily="18" charset="0"/>
                <a:cs typeface="Times New Roman" panose="02020603050405020304" pitchFamily="18" charset="0"/>
              </a:rPr>
              <a:t>, L. J., White, K. R., Thompson, L. S., &amp; </a:t>
            </a:r>
            <a:r>
              <a:rPr lang="en-US" sz="1800" dirty="0" err="1">
                <a:latin typeface="Times New Roman" panose="02020603050405020304" pitchFamily="18" charset="0"/>
                <a:cs typeface="Times New Roman" panose="02020603050405020304" pitchFamily="18" charset="0"/>
              </a:rPr>
              <a:t>Prybil</a:t>
            </a:r>
            <a:r>
              <a:rPr lang="en-US" sz="1800" dirty="0">
                <a:latin typeface="Times New Roman" panose="02020603050405020304" pitchFamily="18" charset="0"/>
                <a:cs typeface="Times New Roman" panose="02020603050405020304" pitchFamily="18" charset="0"/>
              </a:rPr>
              <a:t>, L. D. (2019). Governance education for nurses: Preparing nurses for the future. Journal of Professional Nursing, 35(5), 346-352.</a:t>
            </a:r>
          </a:p>
          <a:p>
            <a:endParaRPr lang="en-US" dirty="0"/>
          </a:p>
        </p:txBody>
      </p:sp>
    </p:spTree>
    <p:extLst>
      <p:ext uri="{BB962C8B-B14F-4D97-AF65-F5344CB8AC3E}">
        <p14:creationId xmlns:p14="http://schemas.microsoft.com/office/powerpoint/2010/main" val="41603308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AB946B"/>
      </a:accent1>
      <a:accent2>
        <a:srgbClr val="C04F32"/>
      </a:accent2>
      <a:accent3>
        <a:srgbClr val="DD8C3C"/>
      </a:accent3>
      <a:accent4>
        <a:srgbClr val="8E684C"/>
      </a:accent4>
      <a:accent5>
        <a:srgbClr val="CBAF62"/>
      </a:accent5>
      <a:accent6>
        <a:srgbClr val="803348"/>
      </a:accent6>
      <a:hlink>
        <a:srgbClr val="86724D"/>
      </a:hlink>
      <a:folHlink>
        <a:srgbClr val="B99E84"/>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A2BEDC8B-F191-493B-BA33-0F4F800A89D3}"/>
    </a:ext>
  </a:extLst>
</a:theme>
</file>

<file path=docProps/app.xml><?xml version="1.0" encoding="utf-8"?>
<Properties xmlns="http://schemas.openxmlformats.org/officeDocument/2006/extended-properties" xmlns:vt="http://schemas.openxmlformats.org/officeDocument/2006/docPropsVTypes">
  <Template>Organic</Template>
  <TotalTime>279</TotalTime>
  <Words>655</Words>
  <Application>Microsoft Office PowerPoint</Application>
  <PresentationFormat>Widescreen</PresentationFormat>
  <Paragraphs>31</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Garamond</vt:lpstr>
      <vt:lpstr>Times New Roman</vt:lpstr>
      <vt:lpstr>Organic</vt:lpstr>
      <vt:lpstr>NURSES HIGH LEVEL OF EDUCATION</vt:lpstr>
      <vt:lpstr>OUTLINE</vt:lpstr>
      <vt:lpstr>INTRODUCTION</vt:lpstr>
      <vt:lpstr>THE FUTURE OF NURSING AND WAY TO ACHIEVE HIGHER LEVELS OF EDUCATION</vt:lpstr>
      <vt:lpstr>.  THE RECOMMENDATION   </vt:lpstr>
      <vt:lpstr>MY OWN PERSONAL VIEW ON THE NEED OF HIGHER EDUCATION BY THE NURSES</vt:lpstr>
      <vt:lpstr>CHANGES MADE BY IOM </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14</cp:revision>
  <dcterms:created xsi:type="dcterms:W3CDTF">2021-05-04T16:20:56Z</dcterms:created>
  <dcterms:modified xsi:type="dcterms:W3CDTF">2021-05-04T21:00:43Z</dcterms:modified>
</cp:coreProperties>
</file>